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79" r:id="rId5"/>
    <p:sldId id="267" r:id="rId6"/>
    <p:sldId id="268" r:id="rId7"/>
    <p:sldId id="273" r:id="rId8"/>
    <p:sldId id="274" r:id="rId9"/>
    <p:sldId id="281" r:id="rId10"/>
    <p:sldId id="282" r:id="rId11"/>
    <p:sldId id="290" r:id="rId12"/>
    <p:sldId id="291" r:id="rId13"/>
    <p:sldId id="292" r:id="rId14"/>
    <p:sldId id="283" r:id="rId15"/>
    <p:sldId id="293" r:id="rId16"/>
    <p:sldId id="284" r:id="rId17"/>
    <p:sldId id="294" r:id="rId18"/>
    <p:sldId id="285" r:id="rId19"/>
    <p:sldId id="299" r:id="rId20"/>
    <p:sldId id="297" r:id="rId21"/>
    <p:sldId id="300" r:id="rId22"/>
    <p:sldId id="295" r:id="rId23"/>
    <p:sldId id="286" r:id="rId24"/>
    <p:sldId id="296" r:id="rId25"/>
    <p:sldId id="287" r:id="rId26"/>
    <p:sldId id="301" r:id="rId27"/>
    <p:sldId id="289" r:id="rId28"/>
    <p:sldId id="270" r:id="rId29"/>
    <p:sldId id="275" r:id="rId30"/>
    <p:sldId id="271" r:id="rId31"/>
    <p:sldId id="280" r:id="rId32"/>
    <p:sldId id="2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sh Saini" initials="HS" lastIdx="1" clrIdx="0">
    <p:extLst>
      <p:ext uri="{19B8F6BF-5375-455C-9EA6-DF929625EA0E}">
        <p15:presenceInfo xmlns:p15="http://schemas.microsoft.com/office/powerpoint/2012/main" userId="S::harsh.saini@nagarro.com::9b90e128-ecb1-409c-aa5b-1a7a1883a6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0" autoAdjust="0"/>
    <p:restoredTop sz="92830" autoAdjust="0"/>
  </p:normalViewPr>
  <p:slideViewPr>
    <p:cSldViewPr snapToGrid="0">
      <p:cViewPr>
        <p:scale>
          <a:sx n="100" d="100"/>
          <a:sy n="100" d="100"/>
        </p:scale>
        <p:origin x="130" y="-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4T14:35:45.289" idx="1">
    <p:pos x="10" y="10"/>
    <p:text>Notes 1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16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2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05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57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19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10 mins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7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10 mins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51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85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93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9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65D46B-7EB1-3549-910D-E8455ED697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91053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wjRItLlgG8" TargetMode="External"/><Relationship Id="rId2" Type="http://schemas.openxmlformats.org/officeDocument/2006/relationships/hyperlink" Target="https://www.youtube.com/watch?v=SlQJaryCLy4" TargetMode="Externa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hyperlink" Target="https://en.wikipedia.org/wiki/Timeline_of_Linked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17.jpeg"/><Relationship Id="rId4" Type="http://schemas.openxmlformats.org/officeDocument/2006/relationships/hyperlink" Target="https://fr.wikipedia.org/wiki/Twitter" TargetMode="External"/><Relationship Id="rId9" Type="http://schemas.openxmlformats.org/officeDocument/2006/relationships/hyperlink" Target="https://www.rdbooks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Interactive Report Building using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Harshvardhan Saini</a:t>
            </a:r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Modeling – Exploring Query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450"/>
            <a:ext cx="10515600" cy="4016473"/>
          </a:xfrm>
        </p:spPr>
        <p:txBody>
          <a:bodyPr>
            <a:normAutofit/>
          </a:bodyPr>
          <a:lstStyle/>
          <a:p>
            <a:r>
              <a:rPr lang="en-IN" dirty="0"/>
              <a:t>Operation on whole table </a:t>
            </a:r>
          </a:p>
          <a:p>
            <a:pPr lvl="1"/>
            <a:r>
              <a:rPr lang="en-IN" dirty="0"/>
              <a:t>Use first row as header</a:t>
            </a:r>
          </a:p>
          <a:p>
            <a:pPr lvl="1"/>
            <a:r>
              <a:rPr lang="en-IN" dirty="0"/>
              <a:t>Add Index column </a:t>
            </a:r>
          </a:p>
          <a:p>
            <a:pPr marL="1139825" lvl="2" indent="-342900"/>
            <a:r>
              <a:rPr lang="en-IN" dirty="0"/>
              <a:t>Reorder</a:t>
            </a:r>
          </a:p>
          <a:p>
            <a:endParaRPr lang="en-IN" dirty="0"/>
          </a:p>
          <a:p>
            <a:r>
              <a:rPr lang="en-IN" dirty="0"/>
              <a:t>Operation on columns</a:t>
            </a:r>
          </a:p>
          <a:p>
            <a:pPr lvl="1"/>
            <a:r>
              <a:rPr lang="en-IN" dirty="0"/>
              <a:t>Change Data Types</a:t>
            </a:r>
          </a:p>
          <a:p>
            <a:pPr lvl="1"/>
            <a:r>
              <a:rPr lang="en-IN" dirty="0"/>
              <a:t>Transform </a:t>
            </a:r>
          </a:p>
          <a:p>
            <a:pPr marL="1139825" lvl="2" indent="-342900"/>
            <a:r>
              <a:rPr lang="en-IN" dirty="0"/>
              <a:t>Lowercase, Uppercase, Trim, etc.</a:t>
            </a:r>
          </a:p>
          <a:p>
            <a:pPr lvl="1"/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Modeling – Exploring Query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9037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/>
              <a:t>Data Cleaning </a:t>
            </a:r>
          </a:p>
          <a:p>
            <a:pPr lvl="1"/>
            <a:r>
              <a:rPr lang="en-IN" dirty="0"/>
              <a:t>Remove unnecessary column</a:t>
            </a:r>
          </a:p>
          <a:p>
            <a:pPr lvl="1"/>
            <a:r>
              <a:rPr lang="en-IN" dirty="0"/>
              <a:t>Rename columns </a:t>
            </a:r>
          </a:p>
          <a:p>
            <a:pPr lvl="1"/>
            <a:r>
              <a:rPr lang="en-IN" dirty="0"/>
              <a:t>Filtering and Sorting </a:t>
            </a:r>
          </a:p>
          <a:p>
            <a:pPr lvl="1"/>
            <a:r>
              <a:rPr lang="en-IN" dirty="0"/>
              <a:t>Remove Duplicate</a:t>
            </a:r>
          </a:p>
          <a:p>
            <a:pPr lvl="1"/>
            <a:r>
              <a:rPr lang="en-IN" dirty="0"/>
              <a:t>Etc.</a:t>
            </a:r>
          </a:p>
          <a:p>
            <a:endParaRPr lang="en-IN" b="1" dirty="0"/>
          </a:p>
          <a:p>
            <a:r>
              <a:rPr lang="en-IN" b="1" dirty="0"/>
              <a:t>Applied Steps</a:t>
            </a:r>
            <a:r>
              <a:rPr lang="en-IN" dirty="0"/>
              <a:t> </a:t>
            </a:r>
          </a:p>
          <a:p>
            <a:pPr marL="682625" lvl="1" indent="-342900"/>
            <a:r>
              <a:rPr lang="en-IN" dirty="0"/>
              <a:t>Inject Step in the middle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0202D-FA26-43D0-A9D1-D62222917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82" y="1777586"/>
            <a:ext cx="3487918" cy="40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7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: Exploring Query Editor</a:t>
            </a:r>
          </a:p>
        </p:txBody>
      </p:sp>
    </p:spTree>
    <p:extLst>
      <p:ext uri="{BB962C8B-B14F-4D97-AF65-F5344CB8AC3E}">
        <p14:creationId xmlns:p14="http://schemas.microsoft.com/office/powerpoint/2010/main" val="413303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Modeling -  Exploring Query Editor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344"/>
            <a:ext cx="4525652" cy="3689311"/>
          </a:xfrm>
        </p:spPr>
        <p:txBody>
          <a:bodyPr/>
          <a:lstStyle/>
          <a:p>
            <a:r>
              <a:rPr lang="en-IN" b="1" dirty="0"/>
              <a:t>Home</a:t>
            </a:r>
          </a:p>
          <a:p>
            <a:endParaRPr lang="en-IN" b="1" dirty="0"/>
          </a:p>
          <a:p>
            <a:r>
              <a:rPr lang="en-IN" b="1" dirty="0"/>
              <a:t>Transform</a:t>
            </a:r>
          </a:p>
          <a:p>
            <a:endParaRPr lang="en-IN" b="1" dirty="0"/>
          </a:p>
          <a:p>
            <a:r>
              <a:rPr lang="en-IN" b="1" dirty="0"/>
              <a:t>Add Column</a:t>
            </a:r>
          </a:p>
          <a:p>
            <a:endParaRPr lang="en-IN" b="1" dirty="0"/>
          </a:p>
          <a:p>
            <a:r>
              <a:rPr lang="en-IN" b="1" dirty="0"/>
              <a:t>View</a:t>
            </a:r>
          </a:p>
          <a:p>
            <a:endParaRPr lang="en-US" dirty="0"/>
          </a:p>
        </p:txBody>
      </p:sp>
      <p:pic>
        <p:nvPicPr>
          <p:cNvPr id="4" name="Picture Placeholder 23">
            <a:extLst>
              <a:ext uri="{FF2B5EF4-FFF2-40B4-BE49-F238E27FC236}">
                <a16:creationId xmlns:a16="http://schemas.microsoft.com/office/drawing/2014/main" id="{8BA4D0BF-093E-4FB1-8C09-8A81FAFC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42" b="9642"/>
          <a:stretch>
            <a:fillRect/>
          </a:stretch>
        </p:blipFill>
        <p:spPr>
          <a:xfrm>
            <a:off x="7942109" y="2888070"/>
            <a:ext cx="4249891" cy="30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0873242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Demo : Data Modeling -  Exploring Query Editor menu</a:t>
            </a:r>
          </a:p>
        </p:txBody>
      </p:sp>
    </p:spTree>
    <p:extLst>
      <p:ext uri="{BB962C8B-B14F-4D97-AF65-F5344CB8AC3E}">
        <p14:creationId xmlns:p14="http://schemas.microsoft.com/office/powerpoint/2010/main" val="425181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Modeling – Manage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6911340" cy="435133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IN" b="1" dirty="0"/>
              <a:t>Manage Relationships</a:t>
            </a:r>
          </a:p>
          <a:p>
            <a:pPr marL="285750" indent="-285750">
              <a:buFontTx/>
              <a:buChar char="-"/>
            </a:pPr>
            <a:r>
              <a:rPr lang="en-IN" b="1" dirty="0"/>
              <a:t>Displaying a related columns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0C2D4-6CA6-4F10-B21D-91314938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593" y="1356038"/>
            <a:ext cx="2053407" cy="45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1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0873242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Demo : Manage relationships and displaying a related column</a:t>
            </a:r>
          </a:p>
        </p:txBody>
      </p:sp>
    </p:spTree>
    <p:extLst>
      <p:ext uri="{BB962C8B-B14F-4D97-AF65-F5344CB8AC3E}">
        <p14:creationId xmlns:p14="http://schemas.microsoft.com/office/powerpoint/2010/main" val="2120072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Modeling – Columns vs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88011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difference is the context of evaluation. A </a:t>
            </a:r>
            <a:r>
              <a:rPr lang="en-US" b="1" dirty="0"/>
              <a:t>measure</a:t>
            </a:r>
            <a:r>
              <a:rPr lang="en-US" dirty="0"/>
              <a:t> is evaluated in the context of the cell evaluated in a report </a:t>
            </a:r>
            <a:r>
              <a:rPr lang="en-US" b="1" dirty="0"/>
              <a:t>or</a:t>
            </a:r>
            <a:r>
              <a:rPr lang="en-US" dirty="0"/>
              <a:t> in a DAX </a:t>
            </a:r>
            <a:r>
              <a:rPr lang="en-US" b="1" dirty="0"/>
              <a:t>query</a:t>
            </a:r>
            <a:r>
              <a:rPr lang="en-US" dirty="0"/>
              <a:t>, whereas a calculated </a:t>
            </a:r>
            <a:r>
              <a:rPr lang="en-US" b="1" dirty="0"/>
              <a:t>column</a:t>
            </a:r>
            <a:r>
              <a:rPr lang="en-US" dirty="0"/>
              <a:t> is computed at the row level within the table it belongs to</a:t>
            </a:r>
            <a:endParaRPr lang="en-IN" b="1" dirty="0"/>
          </a:p>
          <a:p>
            <a:pPr marL="285750" indent="-285750">
              <a:buFontTx/>
              <a:buChar char="-"/>
            </a:pPr>
            <a:r>
              <a:rPr lang="en-IN" b="1" dirty="0"/>
              <a:t>Column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Evaluated for each row in your table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Saved back into the model so take up space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Usually does not make sense when used as a single entity  </a:t>
            </a:r>
            <a:br>
              <a:rPr lang="en-US" dirty="0"/>
            </a:br>
            <a:r>
              <a:rPr lang="en-US" dirty="0"/>
              <a:t>e.g. “Is SLA Met”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Measure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Evaluated when you use it in a visual, when the visual is rendered</a:t>
            </a:r>
          </a:p>
          <a:p>
            <a:pPr marL="742950" lvl="1" indent="-285750">
              <a:buFontTx/>
              <a:buChar char="-"/>
            </a:pPr>
            <a:r>
              <a:rPr lang="en-IN" dirty="0"/>
              <a:t>Not saved anywhere </a:t>
            </a:r>
          </a:p>
          <a:p>
            <a:pPr marL="742950" lvl="1" indent="-285750">
              <a:buFontTx/>
              <a:buChar char="-"/>
            </a:pPr>
            <a:r>
              <a:rPr lang="en-IN" dirty="0"/>
              <a:t>Usually make sense even when used individually e.g. “Total votes”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0C2D4-6CA6-4F10-B21D-91314938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593" y="1356038"/>
            <a:ext cx="2053407" cy="45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2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0873242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Demo : Understanding Column vs Measure</a:t>
            </a:r>
          </a:p>
        </p:txBody>
      </p:sp>
    </p:spTree>
    <p:extLst>
      <p:ext uri="{BB962C8B-B14F-4D97-AF65-F5344CB8AC3E}">
        <p14:creationId xmlns:p14="http://schemas.microsoft.com/office/powerpoint/2010/main" val="521604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Modeling - Filters and Formulas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DAX (</a:t>
            </a:r>
            <a:r>
              <a:rPr lang="en-IN" dirty="0"/>
              <a:t>Data Analytics Expression</a:t>
            </a:r>
            <a:r>
              <a:rPr lang="en-IN" b="1" dirty="0"/>
              <a:t>)</a:t>
            </a:r>
          </a:p>
          <a:p>
            <a:r>
              <a:rPr lang="en-IN" b="1" dirty="0"/>
              <a:t>All</a:t>
            </a:r>
            <a:r>
              <a:rPr lang="en-IN" dirty="0"/>
              <a:t> ( [&lt;table&gt; | &lt;column&gt;[, &lt;column&gt;[, &lt;column&gt;[,…]]]] ) </a:t>
            </a:r>
            <a:endParaRPr lang="en-IN" b="1" dirty="0"/>
          </a:p>
          <a:p>
            <a:pPr lvl="2"/>
            <a:r>
              <a:rPr lang="en-US" sz="2400" b="1" dirty="0"/>
              <a:t> </a:t>
            </a:r>
            <a:r>
              <a:rPr lang="en-US" sz="2400" dirty="0"/>
              <a:t>Clears all filters </a:t>
            </a:r>
          </a:p>
          <a:p>
            <a:pPr lvl="2"/>
            <a:r>
              <a:rPr lang="en-IN" sz="2400" dirty="0"/>
              <a:t> e.g. Calculating percentage </a:t>
            </a:r>
          </a:p>
          <a:p>
            <a:r>
              <a:rPr lang="en-IN" b="1" dirty="0"/>
              <a:t>SUM </a:t>
            </a:r>
            <a:r>
              <a:rPr lang="en-IN" dirty="0"/>
              <a:t>(&lt;column&gt;) </a:t>
            </a:r>
            <a:endParaRPr lang="en-IN" b="1" dirty="0"/>
          </a:p>
          <a:p>
            <a:r>
              <a:rPr lang="en-IN" b="1" dirty="0"/>
              <a:t>SUMX </a:t>
            </a:r>
            <a:r>
              <a:rPr lang="en-IN" dirty="0"/>
              <a:t>(&lt;table, &lt;Expression&gt;)</a:t>
            </a:r>
          </a:p>
          <a:p>
            <a:r>
              <a:rPr lang="en-IN" b="1" dirty="0"/>
              <a:t>Filter </a:t>
            </a:r>
            <a:r>
              <a:rPr lang="en-IN" dirty="0"/>
              <a:t>(&lt;table&gt;,&lt;filter&gt;) </a:t>
            </a:r>
            <a:endParaRPr lang="en-IN" b="1" dirty="0"/>
          </a:p>
          <a:p>
            <a:pPr marL="682625" lvl="1" indent="-342900"/>
            <a:r>
              <a:rPr lang="en-US" dirty="0"/>
              <a:t>Returns a table that represents a subset of another table or expression</a:t>
            </a:r>
          </a:p>
          <a:p>
            <a:pPr marL="682625" lvl="1" indent="-342900"/>
            <a:r>
              <a:rPr lang="en-US" dirty="0"/>
              <a:t>Reduce the number of rows in the table that you are working with</a:t>
            </a:r>
          </a:p>
          <a:p>
            <a:pPr marL="682625" lvl="1" indent="-342900"/>
            <a:r>
              <a:rPr lang="en-US" dirty="0"/>
              <a:t>FILTER is not used independently</a:t>
            </a:r>
          </a:p>
        </p:txBody>
      </p:sp>
    </p:spTree>
    <p:extLst>
      <p:ext uri="{BB962C8B-B14F-4D97-AF65-F5344CB8AC3E}">
        <p14:creationId xmlns:p14="http://schemas.microsoft.com/office/powerpoint/2010/main" val="84289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Report building using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Harshvardhan Saini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1D44F-4E66-4828-AB5D-B811DA3B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24" y="3887787"/>
            <a:ext cx="22383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Modeling - Filters and Formulas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Calculate </a:t>
            </a:r>
            <a:r>
              <a:rPr lang="en-US" b="1" dirty="0"/>
              <a:t>(&lt;expression&gt;,&lt;filter1&gt;,&lt;filter2&gt;…) </a:t>
            </a:r>
            <a:endParaRPr lang="en-IN" b="1" dirty="0"/>
          </a:p>
          <a:p>
            <a:pPr marL="682625" lvl="1" indent="-342900"/>
            <a:endParaRPr lang="en-US" b="1" dirty="0"/>
          </a:p>
          <a:p>
            <a:pPr marL="682625" lvl="1" indent="-342900"/>
            <a:r>
              <a:rPr lang="en-US" b="1" dirty="0"/>
              <a:t>Single filter or multiple filters </a:t>
            </a:r>
          </a:p>
          <a:p>
            <a:pPr marL="682625" lvl="1" indent="-342900"/>
            <a:r>
              <a:rPr lang="en-US" b="1" dirty="0"/>
              <a:t>Overrides incoming filter</a:t>
            </a:r>
          </a:p>
          <a:p>
            <a:pPr marL="796925" lvl="2" indent="0">
              <a:buNone/>
            </a:pPr>
            <a:r>
              <a:rPr lang="en-US" b="1" dirty="0"/>
              <a:t>e.g. </a:t>
            </a:r>
          </a:p>
          <a:p>
            <a:pPr marL="796925" lvl="2" indent="0">
              <a:buNone/>
            </a:pPr>
            <a:r>
              <a:rPr lang="en-US" b="1" dirty="0"/>
              <a:t>Filtered Votes = CALCULATE( [</a:t>
            </a:r>
            <a:r>
              <a:rPr lang="en-US" b="1" dirty="0" err="1"/>
              <a:t>RowCount</a:t>
            </a:r>
            <a:r>
              <a:rPr lang="en-US" b="1" dirty="0"/>
              <a:t>], </a:t>
            </a:r>
            <a:r>
              <a:rPr lang="en-US" b="1" dirty="0" err="1"/>
              <a:t>JiraSample</a:t>
            </a:r>
            <a:r>
              <a:rPr lang="en-US" b="1" dirty="0"/>
              <a:t>[Labels] =="L1“ )</a:t>
            </a:r>
            <a:endParaRPr lang="en-IN" b="1" dirty="0"/>
          </a:p>
          <a:p>
            <a:pPr marL="339725" lvl="1" indent="0">
              <a:buNone/>
            </a:pPr>
            <a:endParaRPr lang="en-IN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6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0873242" cy="1158793"/>
          </a:xfrm>
        </p:spPr>
        <p:txBody>
          <a:bodyPr>
            <a:normAutofit/>
          </a:bodyPr>
          <a:lstStyle/>
          <a:p>
            <a:r>
              <a:rPr lang="en-US" dirty="0"/>
              <a:t>Demo : Filter and Formulas</a:t>
            </a:r>
          </a:p>
        </p:txBody>
      </p:sp>
    </p:spTree>
    <p:extLst>
      <p:ext uri="{BB962C8B-B14F-4D97-AF65-F5344CB8AC3E}">
        <p14:creationId xmlns:p14="http://schemas.microsoft.com/office/powerpoint/2010/main" val="3380812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Reporting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Using Hierarchy</a:t>
            </a:r>
          </a:p>
          <a:p>
            <a:pPr marL="682625" lvl="1" indent="-342900"/>
            <a:r>
              <a:rPr lang="en-IN" b="1" dirty="0"/>
              <a:t>Using Only Matrix </a:t>
            </a:r>
          </a:p>
          <a:p>
            <a:pPr marL="682625" lvl="1" indent="-342900"/>
            <a:r>
              <a:rPr lang="en-IN" b="1" dirty="0"/>
              <a:t>Moving hierarchy to model</a:t>
            </a:r>
          </a:p>
          <a:p>
            <a:r>
              <a:rPr lang="en-IN" b="1" dirty="0"/>
              <a:t>Default summarization </a:t>
            </a:r>
          </a:p>
          <a:p>
            <a:r>
              <a:rPr lang="en-IN" b="1" dirty="0"/>
              <a:t>Using a URL</a:t>
            </a:r>
          </a:p>
          <a:p>
            <a:r>
              <a:rPr lang="en-IN" b="1" dirty="0"/>
              <a:t>Displaying /Hiding Subtotal</a:t>
            </a:r>
          </a:p>
          <a:p>
            <a:r>
              <a:rPr lang="en-IN" b="1" dirty="0"/>
              <a:t>Year To Date</a:t>
            </a:r>
          </a:p>
          <a:p>
            <a:r>
              <a:rPr lang="en-IN" b="1" dirty="0"/>
              <a:t>Same Period Last Year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90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0873242" cy="1158793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360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- As a Utility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210" y="1604962"/>
            <a:ext cx="6349409" cy="1621759"/>
          </a:xfrm>
        </p:spPr>
        <p:txBody>
          <a:bodyPr/>
          <a:lstStyle/>
          <a:p>
            <a:r>
              <a:rPr lang="en-IN" b="1" dirty="0"/>
              <a:t>JSON to Table</a:t>
            </a:r>
          </a:p>
          <a:p>
            <a:r>
              <a:rPr lang="en-IN" b="1" dirty="0"/>
              <a:t>Unstructured Data to structured Data</a:t>
            </a:r>
          </a:p>
          <a:p>
            <a:r>
              <a:rPr lang="en-IN" b="1" dirty="0"/>
              <a:t>Export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AD746-ADDC-4A63-B206-5EB17B7F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77" y="3163453"/>
            <a:ext cx="4839069" cy="27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32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: Power BI as Utility</a:t>
            </a:r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4841-87D4-44CC-8625-00861277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31521-B06A-4FF2-AE9F-6133D328B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2400" dirty="0"/>
              <a:t>Docs.Microsoft.com </a:t>
            </a:r>
          </a:p>
          <a:p>
            <a:r>
              <a:rPr lang="en-IN" sz="2400" dirty="0"/>
              <a:t>Pluralsight</a:t>
            </a:r>
          </a:p>
          <a:p>
            <a:r>
              <a:rPr lang="en-IN" sz="2400" dirty="0">
                <a:hlinkClick r:id="rId2"/>
              </a:rPr>
              <a:t>https://www.youtube.com/watch?v=SlQJaryCLy4</a:t>
            </a:r>
            <a:endParaRPr lang="en-IN" sz="2400" dirty="0"/>
          </a:p>
          <a:p>
            <a:r>
              <a:rPr lang="en-IN" sz="2400" dirty="0">
                <a:hlinkClick r:id="rId3"/>
              </a:rPr>
              <a:t>https://www.youtube.com/watch?v=ewjRItLlgG8</a:t>
            </a:r>
            <a:endParaRPr lang="en-IN" sz="2400" dirty="0"/>
          </a:p>
          <a:p>
            <a:endParaRPr lang="en-IN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08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416" y="590359"/>
            <a:ext cx="8947584" cy="1171437"/>
          </a:xfrm>
        </p:spPr>
        <p:txBody>
          <a:bodyPr/>
          <a:lstStyle/>
          <a:p>
            <a:pPr algn="ctr"/>
            <a:r>
              <a:rPr lang="en-US" dirty="0"/>
              <a:t>Harshvardhan Saini</a:t>
            </a:r>
            <a:br>
              <a:rPr lang="en-US" dirty="0"/>
            </a:br>
            <a:r>
              <a:rPr lang="en-US" sz="2000" dirty="0">
                <a:latin typeface="+mn-lt"/>
                <a:ea typeface="+mn-ea"/>
                <a:cs typeface="+mn-cs"/>
              </a:rPr>
              <a:t>Architect, Technology | Nagarro Software, Gurgaon</a:t>
            </a:r>
            <a:br>
              <a:rPr lang="en-US" sz="1800" dirty="0">
                <a:effectLst/>
              </a:rPr>
            </a:br>
            <a:endParaRPr lang="en-US" sz="1800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015" y="2600381"/>
            <a:ext cx="7076460" cy="3735105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/>
              <a:t>	harsh.saini@nagarro.com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/>
              <a:t> 	https://www.linkedin.com/in/sainiharshvardhan/</a:t>
            </a:r>
            <a:r>
              <a:rPr lang="en-IN" dirty="0"/>
              <a:t>   	  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IN" dirty="0"/>
              <a:t>      </a:t>
            </a:r>
            <a:r>
              <a:rPr lang="en-IN" sz="2000" dirty="0"/>
              <a:t>@airwings17 </a:t>
            </a:r>
            <a:endParaRPr lang="en-US" sz="2000" dirty="0"/>
          </a:p>
          <a:p>
            <a:endParaRPr lang="en-US" dirty="0"/>
          </a:p>
        </p:txBody>
      </p:sp>
      <p:pic>
        <p:nvPicPr>
          <p:cNvPr id="7" name="Picture 6" descr="A picture containing ax, tool&#10;&#10;Description automatically generated">
            <a:extLst>
              <a:ext uri="{FF2B5EF4-FFF2-40B4-BE49-F238E27FC236}">
                <a16:creationId xmlns:a16="http://schemas.microsoft.com/office/drawing/2014/main" id="{3DE29FEE-8F99-42C9-8C40-78AD0E404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54437" y="4993453"/>
            <a:ext cx="522913" cy="425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D0DDC-47FB-4827-97DB-3FC29C9F76AA}"/>
              </a:ext>
            </a:extLst>
          </p:cNvPr>
          <p:cNvSpPr txBox="1"/>
          <p:nvPr/>
        </p:nvSpPr>
        <p:spPr>
          <a:xfrm>
            <a:off x="-2243470" y="7059722"/>
            <a:ext cx="4401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fr.wikipedia.org/wiki/Twitter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AE64EF-0DCA-41AC-9E7B-CEBC1E227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48235" y="4215967"/>
            <a:ext cx="533400" cy="53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65A236-7F50-4094-B505-39E7A7DF2177}"/>
              </a:ext>
            </a:extLst>
          </p:cNvPr>
          <p:cNvSpPr txBox="1"/>
          <p:nvPr/>
        </p:nvSpPr>
        <p:spPr>
          <a:xfrm>
            <a:off x="2667000" y="6950582"/>
            <a:ext cx="6858000" cy="4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7" tooltip="https://en.wikipedia.org/wiki/Timeline_of_LinkedIn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5" tooltip="https://creativecommons.org/licenses/by-sa/3.0/"/>
              </a:rPr>
              <a:t>CC BY-SA</a:t>
            </a:r>
            <a:endParaRPr lang="en-IN" sz="900" dirty="0"/>
          </a:p>
        </p:txBody>
      </p:sp>
      <p:pic>
        <p:nvPicPr>
          <p:cNvPr id="16" name="Picture 1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EC321C3-955E-46AC-9962-07E81CF3C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121384" y="3429000"/>
            <a:ext cx="587099" cy="587099"/>
          </a:xfrm>
          <a:prstGeom prst="rect">
            <a:avLst/>
          </a:prstGeom>
        </p:spPr>
      </p:pic>
      <p:pic>
        <p:nvPicPr>
          <p:cNvPr id="18" name="Picture 17" descr="A person standing in a room&#10;&#10;Description automatically generated">
            <a:extLst>
              <a:ext uri="{FF2B5EF4-FFF2-40B4-BE49-F238E27FC236}">
                <a16:creationId xmlns:a16="http://schemas.microsoft.com/office/drawing/2014/main" id="{391EC971-8DF7-4AC8-8CB7-C506736C1D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12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Familiarize with Power BI Desktop Tool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Focus on available options in Power BI for basic and advance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729"/>
            <a:ext cx="10515600" cy="1030042"/>
          </a:xfrm>
        </p:spPr>
        <p:txBody>
          <a:bodyPr/>
          <a:lstStyle/>
          <a:p>
            <a:r>
              <a:rPr lang="en-US" dirty="0"/>
              <a:t>Data Modeling and Reporting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771"/>
            <a:ext cx="10515600" cy="46506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Power BI - Big Picture </a:t>
            </a:r>
          </a:p>
          <a:p>
            <a:r>
              <a:rPr lang="en-US" dirty="0"/>
              <a:t>Data Collection Options </a:t>
            </a:r>
          </a:p>
          <a:p>
            <a:r>
              <a:rPr lang="en-US" dirty="0"/>
              <a:t>Simple Report from Start to End </a:t>
            </a:r>
          </a:p>
          <a:p>
            <a:r>
              <a:rPr lang="en-US" dirty="0"/>
              <a:t>Data Modeling - Exploring Query Editor</a:t>
            </a:r>
          </a:p>
          <a:p>
            <a:r>
              <a:rPr lang="en-US" dirty="0"/>
              <a:t>Data Modeling - Exploring Query Editor menu </a:t>
            </a:r>
          </a:p>
          <a:p>
            <a:r>
              <a:rPr lang="en-US" dirty="0"/>
              <a:t>Data Modeling – Manage Relationships</a:t>
            </a:r>
          </a:p>
          <a:p>
            <a:r>
              <a:rPr lang="en-US" dirty="0"/>
              <a:t>Data Modeling – Columns vs Measures</a:t>
            </a:r>
          </a:p>
          <a:p>
            <a:r>
              <a:rPr lang="en-US" dirty="0"/>
              <a:t>Data Modeling - Filters and Formulas </a:t>
            </a:r>
          </a:p>
          <a:p>
            <a:r>
              <a:rPr lang="en-US" dirty="0"/>
              <a:t>Reporting  - Create Report </a:t>
            </a:r>
          </a:p>
          <a:p>
            <a:r>
              <a:rPr lang="en-IN" dirty="0"/>
              <a:t>Power BI    - As a Utility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– Big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BFB5A-1B6F-4DF8-98CF-36CB6DDF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77" y="1537923"/>
            <a:ext cx="7389111" cy="421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2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582"/>
            <a:ext cx="10515600" cy="1030042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–Data Collection Options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b="1" dirty="0">
                <a:solidFill>
                  <a:srgbClr val="3E3D40"/>
                </a:solidFill>
              </a:rPr>
              <a:t>File access</a:t>
            </a:r>
          </a:p>
          <a:p>
            <a:pPr lvl="1"/>
            <a:r>
              <a:rPr lang="en-US" dirty="0">
                <a:solidFill>
                  <a:srgbClr val="3E3D40"/>
                </a:solidFill>
              </a:rPr>
              <a:t>Local </a:t>
            </a:r>
            <a:r>
              <a:rPr lang="en-US" sz="2600" dirty="0">
                <a:solidFill>
                  <a:srgbClr val="3E3D40"/>
                </a:solidFill>
              </a:rPr>
              <a:t>file</a:t>
            </a:r>
            <a:r>
              <a:rPr lang="en-US" dirty="0">
                <a:solidFill>
                  <a:srgbClr val="3E3D40"/>
                </a:solidFill>
              </a:rPr>
              <a:t> </a:t>
            </a:r>
            <a:r>
              <a:rPr lang="en-US" sz="2600" dirty="0">
                <a:solidFill>
                  <a:srgbClr val="3E3D40"/>
                </a:solidFill>
              </a:rPr>
              <a:t>system</a:t>
            </a:r>
            <a:r>
              <a:rPr lang="en-US" dirty="0">
                <a:solidFill>
                  <a:srgbClr val="3E3D40"/>
                </a:solidFill>
              </a:rPr>
              <a:t>, One </a:t>
            </a:r>
            <a:r>
              <a:rPr lang="en-US" sz="2600" dirty="0">
                <a:solidFill>
                  <a:srgbClr val="3E3D40"/>
                </a:solidFill>
              </a:rPr>
              <a:t>drive</a:t>
            </a:r>
          </a:p>
          <a:p>
            <a:r>
              <a:rPr lang="en-US" sz="3000" b="1" dirty="0">
                <a:solidFill>
                  <a:srgbClr val="3E3D40"/>
                </a:solidFill>
              </a:rPr>
              <a:t>Database</a:t>
            </a:r>
          </a:p>
          <a:p>
            <a:pPr lvl="1"/>
            <a:r>
              <a:rPr lang="en-IN" dirty="0">
                <a:solidFill>
                  <a:srgbClr val="3E3D40"/>
                </a:solidFill>
              </a:rPr>
              <a:t>On-premises, cloud</a:t>
            </a:r>
          </a:p>
          <a:p>
            <a:r>
              <a:rPr lang="en-US" sz="3000" b="1" dirty="0">
                <a:solidFill>
                  <a:srgbClr val="3E3D40"/>
                </a:solidFill>
              </a:rPr>
              <a:t>Power Platform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E3D40"/>
                </a:solidFill>
              </a:rPr>
              <a:t>Azure</a:t>
            </a:r>
          </a:p>
          <a:p>
            <a:pPr lvl="1"/>
            <a:r>
              <a:rPr lang="en-US" dirty="0">
                <a:solidFill>
                  <a:srgbClr val="3E3D40"/>
                </a:solidFill>
              </a:rPr>
              <a:t>Azure </a:t>
            </a:r>
            <a:r>
              <a:rPr lang="en-US" sz="2600" dirty="0">
                <a:solidFill>
                  <a:srgbClr val="3E3D40"/>
                </a:solidFill>
              </a:rPr>
              <a:t>data</a:t>
            </a:r>
            <a:r>
              <a:rPr lang="en-US" dirty="0">
                <a:solidFill>
                  <a:srgbClr val="3E3D40"/>
                </a:solidFill>
              </a:rPr>
              <a:t> lake, Azure cloud databases 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E3D40"/>
                </a:solidFill>
              </a:rPr>
              <a:t>Online services</a:t>
            </a:r>
          </a:p>
          <a:p>
            <a:pPr>
              <a:lnSpc>
                <a:spcPct val="100000"/>
              </a:lnSpc>
            </a:pPr>
            <a:r>
              <a:rPr lang="en-IN" sz="3000" b="1" dirty="0">
                <a:solidFill>
                  <a:srgbClr val="3E3D40"/>
                </a:solidFill>
              </a:rPr>
              <a:t>W</a:t>
            </a:r>
            <a:r>
              <a:rPr lang="en-US" sz="3000" b="1" dirty="0">
                <a:solidFill>
                  <a:srgbClr val="3E3D40"/>
                </a:solidFill>
              </a:rPr>
              <a:t>eb</a:t>
            </a:r>
          </a:p>
          <a:p>
            <a:pPr lvl="1"/>
            <a:r>
              <a:rPr lang="en-US" dirty="0">
                <a:solidFill>
                  <a:srgbClr val="3E3D40"/>
                </a:solidFill>
              </a:rPr>
              <a:t>URL Resources, </a:t>
            </a:r>
            <a:r>
              <a:rPr lang="en-US" dirty="0" err="1">
                <a:solidFill>
                  <a:srgbClr val="3E3D40"/>
                </a:solidFill>
              </a:rPr>
              <a:t>Odata</a:t>
            </a:r>
            <a:r>
              <a:rPr lang="en-US" dirty="0">
                <a:solidFill>
                  <a:srgbClr val="3E3D40"/>
                </a:solidFill>
              </a:rPr>
              <a:t> Feeds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1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Report from Start to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152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rgbClr val="3E3D40"/>
                </a:solidFill>
              </a:rPr>
              <a:t>Understanding the Sample Data structure</a:t>
            </a:r>
          </a:p>
          <a:p>
            <a:r>
              <a:rPr lang="en-US" b="1" dirty="0">
                <a:solidFill>
                  <a:srgbClr val="3E3D40"/>
                </a:solidFill>
              </a:rPr>
              <a:t>File access</a:t>
            </a:r>
          </a:p>
          <a:p>
            <a:r>
              <a:rPr lang="en-US" b="1" dirty="0">
                <a:solidFill>
                  <a:srgbClr val="3E3D40"/>
                </a:solidFill>
              </a:rPr>
              <a:t>Load Data</a:t>
            </a:r>
          </a:p>
          <a:p>
            <a:r>
              <a:rPr lang="en-US" b="1" dirty="0">
                <a:solidFill>
                  <a:srgbClr val="3E3D40"/>
                </a:solidFill>
              </a:rPr>
              <a:t>Add Chart</a:t>
            </a:r>
          </a:p>
          <a:p>
            <a:pPr lvl="1"/>
            <a:r>
              <a:rPr lang="en-US" b="1" dirty="0">
                <a:solidFill>
                  <a:srgbClr val="3E3D40"/>
                </a:solidFill>
              </a:rPr>
              <a:t>Change default sum to Count (distinct)</a:t>
            </a:r>
          </a:p>
          <a:p>
            <a:pPr lvl="1"/>
            <a:r>
              <a:rPr lang="en-US" b="1" dirty="0">
                <a:solidFill>
                  <a:srgbClr val="3E3D40"/>
                </a:solidFill>
              </a:rPr>
              <a:t>Format -&gt; Turn on Data labels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7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:Displaying a simple end to end flow </a:t>
            </a:r>
          </a:p>
        </p:txBody>
      </p:sp>
    </p:spTree>
    <p:extLst>
      <p:ext uri="{BB962C8B-B14F-4D97-AF65-F5344CB8AC3E}">
        <p14:creationId xmlns:p14="http://schemas.microsoft.com/office/powerpoint/2010/main" val="336259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BD89D9-7255-4D5A-82E5-E966CAEE433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3dd97c74-5ef0-47a1-a0c0-112a138906c0"/>
    <ds:schemaRef ds:uri="bb5988d6-8fef-43bf-8684-73b55c79ce34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730</Words>
  <Application>Microsoft Office PowerPoint</Application>
  <PresentationFormat>Widescreen</PresentationFormat>
  <Paragraphs>153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Consolas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PowerPoint Presentation</vt:lpstr>
      <vt:lpstr>Interactive Report building using Power BI</vt:lpstr>
      <vt:lpstr>Harshvardhan Saini Architect, Technology | Nagarro Software, Gurgaon </vt:lpstr>
      <vt:lpstr>Session Agenda</vt:lpstr>
      <vt:lpstr>Data Modeling and Reporting </vt:lpstr>
      <vt:lpstr>Power BI – Big Picture</vt:lpstr>
      <vt:lpstr>Power BI –Data Collection Options </vt:lpstr>
      <vt:lpstr>Simple Report from Start to End</vt:lpstr>
      <vt:lpstr>Demo :Displaying a simple end to end flow </vt:lpstr>
      <vt:lpstr>Data Modeling – Exploring Query Editor</vt:lpstr>
      <vt:lpstr>Data Modeling – Exploring Query Editor</vt:lpstr>
      <vt:lpstr>Demo : Exploring Query Editor</vt:lpstr>
      <vt:lpstr>Data Modeling -  Exploring Query Editor menu</vt:lpstr>
      <vt:lpstr>Demo : Data Modeling -  Exploring Query Editor menu</vt:lpstr>
      <vt:lpstr>Data Modeling – Manage Relationships</vt:lpstr>
      <vt:lpstr>Demo : Manage relationships and displaying a related column</vt:lpstr>
      <vt:lpstr>Data Modeling – Columns vs Measures</vt:lpstr>
      <vt:lpstr>Demo : Understanding Column vs Measure</vt:lpstr>
      <vt:lpstr>Data Modeling - Filters and Formulas</vt:lpstr>
      <vt:lpstr>Data Modeling - Filters and Formulas</vt:lpstr>
      <vt:lpstr>Demo : Filter and Formulas</vt:lpstr>
      <vt:lpstr>Reporting </vt:lpstr>
      <vt:lpstr>Demo</vt:lpstr>
      <vt:lpstr>Power BI - As a Utility</vt:lpstr>
      <vt:lpstr>Demo : Power BI as Utility</vt:lpstr>
      <vt:lpstr>References </vt:lpstr>
      <vt:lpstr>Any Questions?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Harsh Saini</cp:lastModifiedBy>
  <cp:revision>86</cp:revision>
  <dcterms:created xsi:type="dcterms:W3CDTF">2020-02-08T21:32:28Z</dcterms:created>
  <dcterms:modified xsi:type="dcterms:W3CDTF">2020-02-15T09:45:58Z</dcterms:modified>
</cp:coreProperties>
</file>